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7" r:id="rId3"/>
    <p:sldId id="268" r:id="rId4"/>
    <p:sldId id="274" r:id="rId5"/>
    <p:sldId id="282" r:id="rId6"/>
    <p:sldId id="275" r:id="rId7"/>
    <p:sldId id="279" r:id="rId8"/>
    <p:sldId id="278" r:id="rId9"/>
    <p:sldId id="269" r:id="rId10"/>
    <p:sldId id="270" r:id="rId11"/>
    <p:sldId id="271" r:id="rId12"/>
    <p:sldId id="272" r:id="rId13"/>
    <p:sldId id="295" r:id="rId14"/>
    <p:sldId id="273" r:id="rId15"/>
    <p:sldId id="280" r:id="rId16"/>
    <p:sldId id="281" r:id="rId17"/>
    <p:sldId id="294" r:id="rId18"/>
    <p:sldId id="287" r:id="rId19"/>
    <p:sldId id="286" r:id="rId20"/>
    <p:sldId id="283" r:id="rId21"/>
    <p:sldId id="264" r:id="rId22"/>
    <p:sldId id="288" r:id="rId23"/>
    <p:sldId id="289" r:id="rId24"/>
    <p:sldId id="258" r:id="rId25"/>
    <p:sldId id="260" r:id="rId26"/>
    <p:sldId id="290" r:id="rId27"/>
    <p:sldId id="291" r:id="rId28"/>
    <p:sldId id="29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7845AD5-8FF2-4651-9D0B-5678106C2405}" type="datetimeFigureOut">
              <a:rPr lang="en-GB" smtClean="0"/>
              <a:pPr/>
              <a:t>23/05/2024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82E6D13-150B-4EE0-A201-4007C44F8DE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845AD5-8FF2-4651-9D0B-5678106C2405}" type="datetimeFigureOut">
              <a:rPr lang="en-GB" smtClean="0"/>
              <a:pPr/>
              <a:t>23/05/2024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E6D13-150B-4EE0-A201-4007C44F8DE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The concept of stress and the connection between stress and physical activity</a:t>
            </a:r>
          </a:p>
        </p:txBody>
      </p:sp>
      <p:sp>
        <p:nvSpPr>
          <p:cNvPr id="3" name="Subtitle 2"/>
          <p:cNvSpPr>
            <a:spLocks noGrp="1"/>
          </p:cNvSpPr>
          <p:nvPr>
            <p:ph type="subTitle" idx="1"/>
          </p:nvPr>
        </p:nvSpPr>
        <p:spPr>
          <a:xfrm>
            <a:off x="2952328" y="5681464"/>
            <a:ext cx="6084168" cy="843880"/>
          </a:xfrm>
        </p:spPr>
        <p:txBody>
          <a:bodyPr>
            <a:normAutofit/>
          </a:bodyPr>
          <a:lstStyle/>
          <a:p>
            <a:pPr algn="r"/>
            <a:r>
              <a:rPr lang="sr-Latn-RS" sz="2800" dirty="0">
                <a:solidFill>
                  <a:schemeClr val="tx1"/>
                </a:solidFill>
              </a:rPr>
              <a:t>Prof. Dragica Selakovic</a:t>
            </a:r>
            <a:endParaRPr lang="en-GB" sz="2800" dirty="0">
              <a:solidFill>
                <a:schemeClr val="tx1"/>
              </a:solidFill>
            </a:endParaRPr>
          </a:p>
        </p:txBody>
      </p:sp>
      <p:sp>
        <p:nvSpPr>
          <p:cNvPr id="4" name="Rectangle 3"/>
          <p:cNvSpPr/>
          <p:nvPr/>
        </p:nvSpPr>
        <p:spPr>
          <a:xfrm>
            <a:off x="0" y="188640"/>
            <a:ext cx="8964488" cy="1015663"/>
          </a:xfrm>
          <a:prstGeom prst="rect">
            <a:avLst/>
          </a:prstGeom>
        </p:spPr>
        <p:txBody>
          <a:bodyPr wrap="square">
            <a:spAutoFit/>
          </a:bodyPr>
          <a:lstStyle/>
          <a:p>
            <a:pPr algn="ctr"/>
            <a:r>
              <a:rPr lang="sr-Latn-RS" sz="2000" dirty="0"/>
              <a:t>Faculty of Medical Scences</a:t>
            </a:r>
            <a:endParaRPr lang="sr-Cyrl-RS" sz="2000" dirty="0"/>
          </a:p>
          <a:p>
            <a:pPr algn="ctr"/>
            <a:r>
              <a:rPr lang="sr-Latn-RS" sz="2000" dirty="0"/>
              <a:t>Univeristy of Kragujevac</a:t>
            </a:r>
            <a:endParaRPr lang="sr-Cyrl-RS" sz="2000" dirty="0"/>
          </a:p>
          <a:p>
            <a:pPr algn="ctr"/>
            <a:r>
              <a:rPr lang="sr-Latn-RS" sz="2000" dirty="0"/>
              <a:t>Integrated Academic Studies of Medicine</a:t>
            </a:r>
            <a:endParaRPr lang="en-U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4572000" cy="6597352"/>
          </a:xfrm>
        </p:spPr>
        <p:txBody>
          <a:bodyPr>
            <a:noAutofit/>
          </a:bodyPr>
          <a:lstStyle/>
          <a:p>
            <a:pPr fontAlgn="base">
              <a:buNone/>
            </a:pPr>
            <a:r>
              <a:rPr lang="sr-Latn-RS" sz="2400" dirty="0"/>
              <a:t>	</a:t>
            </a:r>
          </a:p>
          <a:p>
            <a:pPr fontAlgn="base">
              <a:buNone/>
            </a:pPr>
            <a:r>
              <a:rPr lang="sr-Latn-RS" sz="2800" dirty="0"/>
              <a:t>	</a:t>
            </a:r>
            <a:r>
              <a:rPr lang="en-GB" sz="2800" dirty="0"/>
              <a:t>Some common signs of stress include:</a:t>
            </a:r>
            <a:endParaRPr lang="sr-Latn-RS" sz="2800" dirty="0"/>
          </a:p>
          <a:p>
            <a:pPr fontAlgn="base">
              <a:buNone/>
            </a:pPr>
            <a:endParaRPr lang="en-GB" sz="2400" dirty="0"/>
          </a:p>
          <a:p>
            <a:pPr fontAlgn="base"/>
            <a:r>
              <a:rPr lang="en-GB" sz="2400" dirty="0"/>
              <a:t>Changes in mood</a:t>
            </a:r>
          </a:p>
          <a:p>
            <a:pPr fontAlgn="base"/>
            <a:r>
              <a:rPr lang="en-GB" sz="2400" dirty="0"/>
              <a:t>Clammy or sweaty palms</a:t>
            </a:r>
          </a:p>
          <a:p>
            <a:pPr fontAlgn="base"/>
            <a:r>
              <a:rPr lang="en-GB" sz="2400" dirty="0"/>
              <a:t>Decreased sex drive</a:t>
            </a:r>
          </a:p>
          <a:p>
            <a:pPr fontAlgn="base"/>
            <a:r>
              <a:rPr lang="en-GB" sz="2400" dirty="0" err="1"/>
              <a:t>Diarrhea</a:t>
            </a:r>
            <a:endParaRPr lang="en-GB" sz="2400" dirty="0"/>
          </a:p>
          <a:p>
            <a:pPr fontAlgn="base"/>
            <a:r>
              <a:rPr lang="en-GB" sz="2400" dirty="0"/>
              <a:t>Difficulty sleeping</a:t>
            </a:r>
          </a:p>
          <a:p>
            <a:pPr fontAlgn="base"/>
            <a:r>
              <a:rPr lang="en-GB" sz="2400" dirty="0"/>
              <a:t>Digestive problems</a:t>
            </a:r>
          </a:p>
          <a:p>
            <a:pPr fontAlgn="base"/>
            <a:r>
              <a:rPr lang="en-GB" sz="2400" dirty="0"/>
              <a:t>Dizziness</a:t>
            </a:r>
          </a:p>
          <a:p>
            <a:pPr fontAlgn="base"/>
            <a:r>
              <a:rPr lang="en-GB" sz="2400" dirty="0"/>
              <a:t>Feeling anxious</a:t>
            </a:r>
          </a:p>
          <a:p>
            <a:pPr fontAlgn="base"/>
            <a:r>
              <a:rPr lang="en-GB" sz="2400" dirty="0"/>
              <a:t>Frequent sickness</a:t>
            </a:r>
          </a:p>
        </p:txBody>
      </p:sp>
      <p:sp>
        <p:nvSpPr>
          <p:cNvPr id="4" name="Content Placeholder 2"/>
          <p:cNvSpPr txBox="1">
            <a:spLocks/>
          </p:cNvSpPr>
          <p:nvPr/>
        </p:nvSpPr>
        <p:spPr>
          <a:xfrm>
            <a:off x="4572000" y="0"/>
            <a:ext cx="4572000" cy="6597352"/>
          </a:xfrm>
          <a:prstGeom prst="rect">
            <a:avLst/>
          </a:prstGeom>
        </p:spPr>
        <p:txBody>
          <a:bodyPr vert="horz" lIns="91440" tIns="45720" rIns="91440" bIns="45720" rtlCol="0">
            <a:noAutofit/>
          </a:bodyPr>
          <a:lstStyle/>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endParaRPr kumimoji="0" lang="sr-Latn-RS" sz="24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endParaRPr lang="sr-Latn-RS" sz="2400" dirty="0"/>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endParaRPr kumimoji="0" lang="sr-Latn-RS" sz="24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endParaRPr kumimoji="0" lang="sr-Latn-RS" sz="24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Grinding teeth</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Headaches</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Low energy</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Muscle tension, especially in the neck and shoulders</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Physical aches and pains</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Racing heartbeat</a:t>
            </a:r>
          </a:p>
          <a:p>
            <a:pPr marL="342900" marR="0" lvl="0" indent="-342900" algn="l" defTabSz="914400" rtl="0" eaLnBrk="1" fontAlgn="base"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schemeClr val="tx1"/>
                </a:solidFill>
                <a:effectLst/>
                <a:uLnTx/>
                <a:uFillTx/>
                <a:latin typeface="+mn-lt"/>
                <a:ea typeface="+mn-ea"/>
                <a:cs typeface="+mn-cs"/>
              </a:rPr>
              <a:t>Trembling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6712"/>
            <a:ext cx="9144000" cy="4525963"/>
          </a:xfrm>
        </p:spPr>
        <p:txBody>
          <a:bodyPr>
            <a:normAutofit fontScale="85000" lnSpcReduction="10000"/>
          </a:bodyPr>
          <a:lstStyle/>
          <a:p>
            <a:pPr fontAlgn="base">
              <a:buNone/>
            </a:pPr>
            <a:r>
              <a:rPr lang="sr-Latn-RS" dirty="0"/>
              <a:t>	</a:t>
            </a:r>
            <a:r>
              <a:rPr lang="en-GB" dirty="0"/>
              <a:t>If you think stress might be affecting you, there are a few things you can watch for:</a:t>
            </a:r>
          </a:p>
          <a:p>
            <a:pPr fontAlgn="base"/>
            <a:r>
              <a:rPr lang="en-GB" b="1" dirty="0"/>
              <a:t>Psychological signs</a:t>
            </a:r>
            <a:r>
              <a:rPr lang="en-GB" dirty="0"/>
              <a:t> </a:t>
            </a:r>
            <a:r>
              <a:rPr lang="sr-Latn-RS" dirty="0"/>
              <a:t>-</a:t>
            </a:r>
            <a:r>
              <a:rPr lang="en-US" dirty="0"/>
              <a:t> </a:t>
            </a:r>
            <a:r>
              <a:rPr lang="en-GB" dirty="0"/>
              <a:t>difficulty concentrating, worrying, anxiety, and trouble remembering</a:t>
            </a:r>
          </a:p>
          <a:p>
            <a:pPr fontAlgn="base"/>
            <a:r>
              <a:rPr lang="en-GB" b="1" dirty="0"/>
              <a:t>Emotional signs </a:t>
            </a:r>
            <a:r>
              <a:rPr lang="sr-Latn-RS" dirty="0"/>
              <a:t>- </a:t>
            </a:r>
            <a:r>
              <a:rPr lang="en-GB" dirty="0"/>
              <a:t>being angry, irritated, moody, or frustrated</a:t>
            </a:r>
          </a:p>
          <a:p>
            <a:pPr fontAlgn="base"/>
            <a:r>
              <a:rPr lang="en-GB" b="1" dirty="0"/>
              <a:t>Physical signs </a:t>
            </a:r>
            <a:r>
              <a:rPr lang="sr-Latn-RS" dirty="0"/>
              <a:t>- </a:t>
            </a:r>
            <a:r>
              <a:rPr lang="en-GB" dirty="0"/>
              <a:t>high blood pressure, changes in weight, frequent colds or infections, and changes in the menstrual cycle and libido</a:t>
            </a:r>
          </a:p>
          <a:p>
            <a:pPr fontAlgn="base"/>
            <a:r>
              <a:rPr lang="en-GB" b="1" dirty="0" err="1"/>
              <a:t>Behavioral</a:t>
            </a:r>
            <a:r>
              <a:rPr lang="en-GB" b="1" dirty="0"/>
              <a:t> signs </a:t>
            </a:r>
            <a:r>
              <a:rPr lang="sr-Latn-RS" dirty="0"/>
              <a:t>- </a:t>
            </a:r>
            <a:r>
              <a:rPr lang="en-GB" dirty="0"/>
              <a:t>poor self-care, not having time for the things you enjoy, or relying on drugs and alcohol to cope</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08720"/>
          </a:xfrm>
        </p:spPr>
        <p:txBody>
          <a:bodyPr>
            <a:normAutofit/>
          </a:bodyPr>
          <a:lstStyle/>
          <a:p>
            <a:r>
              <a:rPr lang="en-GB" sz="4000" dirty="0"/>
              <a:t>Stress</a:t>
            </a:r>
            <a:r>
              <a:rPr lang="en-GB" dirty="0"/>
              <a:t> vs. Anxiety</a:t>
            </a:r>
          </a:p>
        </p:txBody>
      </p:sp>
      <p:sp>
        <p:nvSpPr>
          <p:cNvPr id="3" name="Content Placeholder 2"/>
          <p:cNvSpPr>
            <a:spLocks noGrp="1"/>
          </p:cNvSpPr>
          <p:nvPr>
            <p:ph idx="1"/>
          </p:nvPr>
        </p:nvSpPr>
        <p:spPr>
          <a:xfrm>
            <a:off x="0" y="908720"/>
            <a:ext cx="4788024" cy="4968552"/>
          </a:xfrm>
        </p:spPr>
        <p:txBody>
          <a:bodyPr>
            <a:noAutofit/>
          </a:bodyPr>
          <a:lstStyle/>
          <a:p>
            <a:pPr fontAlgn="base">
              <a:lnSpc>
                <a:spcPct val="120000"/>
              </a:lnSpc>
            </a:pPr>
            <a:r>
              <a:rPr lang="en-GB" sz="2400" dirty="0"/>
              <a:t>Stress can sometimes be mistaken for anxiety, and experiencing a great deal of stress can contribute to feelings of anxiety.</a:t>
            </a:r>
            <a:endParaRPr lang="sr-Latn-RS" sz="2400" dirty="0"/>
          </a:p>
          <a:p>
            <a:pPr fontAlgn="base">
              <a:lnSpc>
                <a:spcPct val="120000"/>
              </a:lnSpc>
            </a:pPr>
            <a:r>
              <a:rPr lang="en-GB" sz="2400" dirty="0"/>
              <a:t>Experiencing anxiety can make it more difficult to cope with stress and may contribute to other health issues, including increased depression, susceptibility to illness, and digestive problems.</a:t>
            </a:r>
          </a:p>
          <a:p>
            <a:pPr>
              <a:lnSpc>
                <a:spcPct val="120000"/>
              </a:lnSpc>
            </a:pPr>
            <a:endParaRPr lang="en-GB" sz="2400" dirty="0"/>
          </a:p>
        </p:txBody>
      </p:sp>
      <p:pic>
        <p:nvPicPr>
          <p:cNvPr id="4" name="Picture 2" descr="Stress vs. anxiety: Differences, symptoms, and relief"/>
          <p:cNvPicPr>
            <a:picLocks noChangeAspect="1" noChangeArrowheads="1"/>
          </p:cNvPicPr>
          <p:nvPr/>
        </p:nvPicPr>
        <p:blipFill>
          <a:blip r:embed="rId2" cstate="print"/>
          <a:srcRect t="9333" b="5333"/>
          <a:stretch>
            <a:fillRect/>
          </a:stretch>
        </p:blipFill>
        <p:spPr bwMode="auto">
          <a:xfrm>
            <a:off x="4952002" y="1124744"/>
            <a:ext cx="4191998" cy="460851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76672"/>
            <a:ext cx="4952002" cy="4968552"/>
          </a:xfrm>
        </p:spPr>
        <p:txBody>
          <a:bodyPr>
            <a:noAutofit/>
          </a:bodyPr>
          <a:lstStyle/>
          <a:p>
            <a:pPr fontAlgn="base">
              <a:lnSpc>
                <a:spcPct val="120000"/>
              </a:lnSpc>
            </a:pPr>
            <a:r>
              <a:rPr lang="en-GB" sz="2400" dirty="0"/>
              <a:t>Stress and anxiety contribute to nervousness, poor sleep, high blood pressure, muscle tension, and excess worry. </a:t>
            </a:r>
            <a:endParaRPr lang="sr-Latn-RS" sz="2400" dirty="0"/>
          </a:p>
          <a:p>
            <a:pPr fontAlgn="base">
              <a:lnSpc>
                <a:spcPct val="120000"/>
              </a:lnSpc>
            </a:pPr>
            <a:r>
              <a:rPr lang="en-GB" sz="2400" dirty="0"/>
              <a:t>In most cases, stress is caused by external events, while anxiety is caused by your internal reaction to stress. </a:t>
            </a:r>
            <a:endParaRPr lang="sr-Latn-RS" sz="2400" dirty="0"/>
          </a:p>
          <a:p>
            <a:pPr fontAlgn="base">
              <a:lnSpc>
                <a:spcPct val="120000"/>
              </a:lnSpc>
            </a:pPr>
            <a:r>
              <a:rPr lang="en-GB" sz="2400" dirty="0"/>
              <a:t>Stress may go away once the threat or the situation resolves, whereas anxiety may persist even after the original stressor is gone.</a:t>
            </a:r>
          </a:p>
          <a:p>
            <a:pPr>
              <a:lnSpc>
                <a:spcPct val="120000"/>
              </a:lnSpc>
            </a:pPr>
            <a:endParaRPr lang="en-GB" sz="2400" dirty="0"/>
          </a:p>
        </p:txBody>
      </p:sp>
      <p:pic>
        <p:nvPicPr>
          <p:cNvPr id="5" name="Picture 2" descr="Stress vs. anxiety: Differences, symptoms, and relief"/>
          <p:cNvPicPr>
            <a:picLocks noChangeAspect="1" noChangeArrowheads="1"/>
          </p:cNvPicPr>
          <p:nvPr/>
        </p:nvPicPr>
        <p:blipFill>
          <a:blip r:embed="rId2" cstate="print"/>
          <a:srcRect t="9333" b="5333"/>
          <a:stretch>
            <a:fillRect/>
          </a:stretch>
        </p:blipFill>
        <p:spPr bwMode="auto">
          <a:xfrm>
            <a:off x="4952002" y="620688"/>
            <a:ext cx="4191998" cy="460851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244408" cy="4525963"/>
          </a:xfrm>
        </p:spPr>
        <p:txBody>
          <a:bodyPr>
            <a:noAutofit/>
          </a:bodyPr>
          <a:lstStyle/>
          <a:p>
            <a:pPr fontAlgn="base">
              <a:buNone/>
            </a:pPr>
            <a:r>
              <a:rPr lang="sr-Latn-RS" sz="2800" dirty="0"/>
              <a:t>	</a:t>
            </a:r>
            <a:r>
              <a:rPr lang="en-GB" sz="2800" dirty="0"/>
              <a:t>Stress-Influenced Conditions</a:t>
            </a:r>
            <a:r>
              <a:rPr lang="sr-Latn-RS" sz="2800" dirty="0"/>
              <a:t>:</a:t>
            </a:r>
            <a:endParaRPr lang="en-GB" sz="2800" dirty="0"/>
          </a:p>
          <a:p>
            <a:pPr fontAlgn="base">
              <a:lnSpc>
                <a:spcPct val="150000"/>
              </a:lnSpc>
            </a:pPr>
            <a:r>
              <a:rPr lang="en-GB" sz="2800" dirty="0"/>
              <a:t>Diabetes</a:t>
            </a:r>
          </a:p>
          <a:p>
            <a:pPr fontAlgn="base">
              <a:lnSpc>
                <a:spcPct val="150000"/>
              </a:lnSpc>
            </a:pPr>
            <a:r>
              <a:rPr lang="en-GB" sz="2800" dirty="0"/>
              <a:t>Hair loss</a:t>
            </a:r>
          </a:p>
          <a:p>
            <a:pPr fontAlgn="base">
              <a:lnSpc>
                <a:spcPct val="150000"/>
              </a:lnSpc>
            </a:pPr>
            <a:r>
              <a:rPr lang="en-GB" sz="2800" dirty="0"/>
              <a:t>Heart disease</a:t>
            </a:r>
          </a:p>
          <a:p>
            <a:pPr fontAlgn="base">
              <a:lnSpc>
                <a:spcPct val="150000"/>
              </a:lnSpc>
            </a:pPr>
            <a:r>
              <a:rPr lang="en-GB" sz="2800" dirty="0"/>
              <a:t>Hyperthyroidism</a:t>
            </a:r>
          </a:p>
          <a:p>
            <a:pPr fontAlgn="base">
              <a:lnSpc>
                <a:spcPct val="150000"/>
              </a:lnSpc>
            </a:pPr>
            <a:r>
              <a:rPr lang="en-GB" sz="2800" dirty="0"/>
              <a:t>Obesity</a:t>
            </a:r>
          </a:p>
          <a:p>
            <a:pPr fontAlgn="base">
              <a:lnSpc>
                <a:spcPct val="150000"/>
              </a:lnSpc>
            </a:pPr>
            <a:r>
              <a:rPr lang="en-GB" sz="2800" dirty="0"/>
              <a:t>Sexual dysfunction</a:t>
            </a:r>
          </a:p>
          <a:p>
            <a:pPr fontAlgn="base">
              <a:lnSpc>
                <a:spcPct val="150000"/>
              </a:lnSpc>
            </a:pPr>
            <a:r>
              <a:rPr lang="en-GB" sz="2800" dirty="0"/>
              <a:t>Tooth and gum disease</a:t>
            </a:r>
          </a:p>
          <a:p>
            <a:pPr fontAlgn="base">
              <a:lnSpc>
                <a:spcPct val="150000"/>
              </a:lnSpc>
            </a:pPr>
            <a:r>
              <a:rPr lang="en-GB" sz="2800" dirty="0"/>
              <a:t>Ulcers</a:t>
            </a:r>
          </a:p>
          <a:p>
            <a:endParaRPr lang="en-GB"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ownloads\IMG_5466.JPG"/>
          <p:cNvPicPr>
            <a:picLocks noChangeAspect="1" noChangeArrowheads="1"/>
          </p:cNvPicPr>
          <p:nvPr/>
        </p:nvPicPr>
        <p:blipFill>
          <a:blip r:embed="rId2" cstate="print"/>
          <a:srcRect l="4396" t="4396" r="4387" b="8233"/>
          <a:stretch>
            <a:fillRect/>
          </a:stretch>
        </p:blipFill>
        <p:spPr bwMode="auto">
          <a:xfrm>
            <a:off x="323528" y="476672"/>
            <a:ext cx="8570311" cy="547260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icroblog: The Methods on How to Reduce Your Stress - Nutrition With Judy"/>
          <p:cNvPicPr>
            <a:picLocks noChangeAspect="1" noChangeArrowheads="1"/>
          </p:cNvPicPr>
          <p:nvPr/>
        </p:nvPicPr>
        <p:blipFill>
          <a:blip r:embed="rId2" cstate="print"/>
          <a:srcRect/>
          <a:stretch>
            <a:fillRect/>
          </a:stretch>
        </p:blipFill>
        <p:spPr bwMode="auto">
          <a:xfrm>
            <a:off x="1475656" y="188640"/>
            <a:ext cx="6192688" cy="619268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44824"/>
            <a:ext cx="8229600" cy="1143000"/>
          </a:xfrm>
        </p:spPr>
        <p:txBody>
          <a:bodyPr>
            <a:normAutofit fontScale="90000"/>
          </a:bodyPr>
          <a:lstStyle/>
          <a:p>
            <a:r>
              <a:rPr lang="sr-Latn-RS" dirty="0"/>
              <a:t>C</a:t>
            </a:r>
            <a:r>
              <a:rPr lang="en-GB" dirty="0" err="1"/>
              <a:t>onnection</a:t>
            </a:r>
            <a:r>
              <a:rPr lang="en-GB" dirty="0"/>
              <a:t> between stress and physical activity</a:t>
            </a:r>
          </a:p>
        </p:txBody>
      </p:sp>
      <p:pic>
        <p:nvPicPr>
          <p:cNvPr id="8194" name="Picture 2" descr="C:\Users\user\Downloads\IMG_5460.JPG"/>
          <p:cNvPicPr>
            <a:picLocks noChangeAspect="1" noChangeArrowheads="1"/>
          </p:cNvPicPr>
          <p:nvPr/>
        </p:nvPicPr>
        <p:blipFill>
          <a:blip r:embed="rId2" cstate="print"/>
          <a:srcRect/>
          <a:stretch>
            <a:fillRect/>
          </a:stretch>
        </p:blipFill>
        <p:spPr bwMode="auto">
          <a:xfrm>
            <a:off x="899592" y="3789040"/>
            <a:ext cx="7620000" cy="27813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Exercise to Synergize Stress Reduction - The American Institute of Stress"/>
          <p:cNvPicPr>
            <a:picLocks noChangeAspect="1" noChangeArrowheads="1"/>
          </p:cNvPicPr>
          <p:nvPr/>
        </p:nvPicPr>
        <p:blipFill>
          <a:blip r:embed="rId2" cstate="print"/>
          <a:srcRect/>
          <a:stretch>
            <a:fillRect/>
          </a:stretch>
        </p:blipFill>
        <p:spPr bwMode="auto">
          <a:xfrm>
            <a:off x="0" y="764704"/>
            <a:ext cx="9158721" cy="510929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Potential stress reducing effects of regular lifestyle physical... |  Download Scientific Diagram"/>
          <p:cNvPicPr>
            <a:picLocks noChangeAspect="1" noChangeArrowheads="1"/>
          </p:cNvPicPr>
          <p:nvPr/>
        </p:nvPicPr>
        <p:blipFill>
          <a:blip r:embed="rId2" cstate="print"/>
          <a:srcRect/>
          <a:stretch>
            <a:fillRect/>
          </a:stretch>
        </p:blipFill>
        <p:spPr bwMode="auto">
          <a:xfrm>
            <a:off x="971600" y="0"/>
            <a:ext cx="7232154" cy="658551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1143000"/>
          </a:xfrm>
        </p:spPr>
        <p:txBody>
          <a:bodyPr>
            <a:normAutofit/>
          </a:bodyPr>
          <a:lstStyle/>
          <a:p>
            <a:r>
              <a:rPr lang="en-GB" sz="4000" dirty="0"/>
              <a:t>Stress</a:t>
            </a:r>
          </a:p>
        </p:txBody>
      </p:sp>
      <p:sp>
        <p:nvSpPr>
          <p:cNvPr id="3" name="Content Placeholder 2"/>
          <p:cNvSpPr>
            <a:spLocks noGrp="1"/>
          </p:cNvSpPr>
          <p:nvPr>
            <p:ph idx="1"/>
          </p:nvPr>
        </p:nvSpPr>
        <p:spPr>
          <a:xfrm>
            <a:off x="0" y="1124744"/>
            <a:ext cx="9144000" cy="4525963"/>
          </a:xfrm>
        </p:spPr>
        <p:txBody>
          <a:bodyPr/>
          <a:lstStyle/>
          <a:p>
            <a:r>
              <a:rPr lang="en-GB" dirty="0"/>
              <a:t>Stress is a biological response to a perceived threat. </a:t>
            </a:r>
            <a:endParaRPr lang="sr-Latn-RS" dirty="0"/>
          </a:p>
          <a:p>
            <a:r>
              <a:rPr lang="en-GB" dirty="0"/>
              <a:t>It’s caused by chemicals and hormones surging throughout your body. </a:t>
            </a:r>
            <a:endParaRPr lang="sr-Latn-RS" dirty="0"/>
          </a:p>
          <a:p>
            <a:r>
              <a:rPr lang="en-GB" dirty="0"/>
              <a:t>It can help you respond to a particular problem, but too much can harm your health.</a:t>
            </a:r>
          </a:p>
        </p:txBody>
      </p:sp>
      <p:pic>
        <p:nvPicPr>
          <p:cNvPr id="24578" name="Picture 2" descr="Stress Symptoms, Signs, and Causes. | Midlands Medexec"/>
          <p:cNvPicPr>
            <a:picLocks noChangeAspect="1" noChangeArrowheads="1"/>
          </p:cNvPicPr>
          <p:nvPr/>
        </p:nvPicPr>
        <p:blipFill>
          <a:blip r:embed="rId2" cstate="print"/>
          <a:srcRect/>
          <a:stretch>
            <a:fillRect/>
          </a:stretch>
        </p:blipFill>
        <p:spPr bwMode="auto">
          <a:xfrm>
            <a:off x="3203848" y="4005064"/>
            <a:ext cx="2852936" cy="285293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ownloads\IMG_5465.PNG"/>
          <p:cNvPicPr>
            <a:picLocks noChangeAspect="1" noChangeArrowheads="1"/>
          </p:cNvPicPr>
          <p:nvPr/>
        </p:nvPicPr>
        <p:blipFill>
          <a:blip r:embed="rId2" cstate="print"/>
          <a:srcRect l="4355" t="15873" r="5211" b="11592"/>
          <a:stretch>
            <a:fillRect/>
          </a:stretch>
        </p:blipFill>
        <p:spPr bwMode="auto">
          <a:xfrm>
            <a:off x="2528952" y="116632"/>
            <a:ext cx="3843248" cy="666936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196752"/>
            <a:ext cx="8964488" cy="3354765"/>
          </a:xfrm>
          <a:prstGeom prst="rect">
            <a:avLst/>
          </a:prstGeom>
        </p:spPr>
        <p:txBody>
          <a:bodyPr wrap="square">
            <a:spAutoFit/>
          </a:bodyPr>
          <a:lstStyle/>
          <a:p>
            <a:r>
              <a:rPr lang="en-GB" sz="2800" dirty="0"/>
              <a:t>There are two classifications for too much exercise: </a:t>
            </a:r>
            <a:endParaRPr lang="sr-Latn-RS" sz="2800" dirty="0"/>
          </a:p>
          <a:p>
            <a:endParaRPr lang="sr-Latn-RS" sz="2800" dirty="0"/>
          </a:p>
          <a:p>
            <a:pPr>
              <a:buFont typeface="Wingdings" pitchFamily="2" charset="2"/>
              <a:buChar char="Ø"/>
            </a:pPr>
            <a:r>
              <a:rPr lang="sr-Latn-RS" sz="2800" dirty="0"/>
              <a:t> </a:t>
            </a:r>
            <a:r>
              <a:rPr lang="en-GB" sz="2800" dirty="0"/>
              <a:t>overreaching</a:t>
            </a:r>
            <a:endParaRPr lang="sr-Latn-RS" sz="2800" dirty="0"/>
          </a:p>
          <a:p>
            <a:pPr>
              <a:buFont typeface="Wingdings" pitchFamily="2" charset="2"/>
              <a:buChar char="Ø"/>
            </a:pPr>
            <a:endParaRPr lang="sr-Latn-RS" sz="2800" dirty="0"/>
          </a:p>
          <a:p>
            <a:pPr>
              <a:buFont typeface="Wingdings" pitchFamily="2" charset="2"/>
              <a:buChar char="Ø"/>
            </a:pPr>
            <a:r>
              <a:rPr lang="sr-Latn-RS" sz="2800" dirty="0"/>
              <a:t> </a:t>
            </a:r>
            <a:r>
              <a:rPr lang="en-GB" sz="2800" dirty="0"/>
              <a:t>overtraining</a:t>
            </a:r>
            <a:endParaRPr lang="sr-Latn-RS" sz="2800" dirty="0"/>
          </a:p>
          <a:p>
            <a:endParaRPr lang="sr-Latn-RS" sz="2400" dirty="0"/>
          </a:p>
          <a:p>
            <a:endParaRPr lang="sr-Latn-RS" sz="2400" dirty="0"/>
          </a:p>
          <a:p>
            <a:endParaRPr lang="en-GB" sz="2400" dirty="0"/>
          </a:p>
        </p:txBody>
      </p:sp>
      <p:pic>
        <p:nvPicPr>
          <p:cNvPr id="4102" name="Picture 6" descr="Athletic Overtraining: Causes &amp; Treatment | Sports Injury Doctor"/>
          <p:cNvPicPr>
            <a:picLocks noChangeAspect="1" noChangeArrowheads="1"/>
          </p:cNvPicPr>
          <p:nvPr/>
        </p:nvPicPr>
        <p:blipFill>
          <a:blip r:embed="rId2" cstate="print"/>
          <a:srcRect/>
          <a:stretch>
            <a:fillRect/>
          </a:stretch>
        </p:blipFill>
        <p:spPr bwMode="auto">
          <a:xfrm>
            <a:off x="4355976" y="3573016"/>
            <a:ext cx="4609201" cy="306896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normAutofit/>
          </a:bodyPr>
          <a:lstStyle/>
          <a:p>
            <a:r>
              <a:rPr lang="en-GB" sz="3600" dirty="0"/>
              <a:t>Overreaching </a:t>
            </a:r>
            <a:r>
              <a:rPr lang="sr-Latn-RS" sz="3600" dirty="0"/>
              <a:t> </a:t>
            </a:r>
            <a:endParaRPr lang="en-GB" sz="3600" dirty="0"/>
          </a:p>
        </p:txBody>
      </p:sp>
      <p:sp>
        <p:nvSpPr>
          <p:cNvPr id="3" name="Content Placeholder 2"/>
          <p:cNvSpPr>
            <a:spLocks noGrp="1"/>
          </p:cNvSpPr>
          <p:nvPr>
            <p:ph idx="1"/>
          </p:nvPr>
        </p:nvSpPr>
        <p:spPr>
          <a:xfrm>
            <a:off x="0" y="912375"/>
            <a:ext cx="9144000" cy="5217443"/>
          </a:xfrm>
        </p:spPr>
        <p:txBody>
          <a:bodyPr>
            <a:normAutofit/>
          </a:bodyPr>
          <a:lstStyle/>
          <a:p>
            <a:r>
              <a:rPr lang="en-GB" sz="2800" dirty="0"/>
              <a:t>muscle soreness above and beyond what you typically experience that occurs when you don’t sufficiently recover between workouts </a:t>
            </a:r>
            <a:endParaRPr lang="sr-Latn-RS" sz="2800" dirty="0"/>
          </a:p>
          <a:p>
            <a:r>
              <a:rPr lang="en-GB" sz="2800" dirty="0"/>
              <a:t>usually happens after several consecutive days of hard training and results in feeling run down </a:t>
            </a:r>
            <a:endParaRPr lang="sr-Latn-RS" sz="2800" dirty="0"/>
          </a:p>
          <a:p>
            <a:r>
              <a:rPr lang="en-GB" sz="2800" dirty="0"/>
              <a:t>the effects of overreaching can be easily reversed with rest</a:t>
            </a:r>
            <a:endParaRPr lang="sr-Latn-RS" sz="2800" dirty="0"/>
          </a:p>
          <a:p>
            <a:endParaRPr lang="en-GB" sz="2800" dirty="0"/>
          </a:p>
        </p:txBody>
      </p:sp>
      <p:pic>
        <p:nvPicPr>
          <p:cNvPr id="4" name="Picture 4" descr="Overreaching vs Over training: How They Affect Your Body and Fitness  Journey - Bodycrafters"/>
          <p:cNvPicPr>
            <a:picLocks noChangeAspect="1" noChangeArrowheads="1"/>
          </p:cNvPicPr>
          <p:nvPr/>
        </p:nvPicPr>
        <p:blipFill>
          <a:blip r:embed="rId2" cstate="print"/>
          <a:srcRect/>
          <a:stretch>
            <a:fillRect/>
          </a:stretch>
        </p:blipFill>
        <p:spPr bwMode="auto">
          <a:xfrm>
            <a:off x="4286321" y="4125556"/>
            <a:ext cx="4857679" cy="273244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8229600" cy="836712"/>
          </a:xfrm>
        </p:spPr>
        <p:txBody>
          <a:bodyPr>
            <a:normAutofit/>
          </a:bodyPr>
          <a:lstStyle/>
          <a:p>
            <a:r>
              <a:rPr lang="en-GB" sz="3600" dirty="0"/>
              <a:t>Overtraining</a:t>
            </a:r>
          </a:p>
        </p:txBody>
      </p:sp>
      <p:sp>
        <p:nvSpPr>
          <p:cNvPr id="3" name="Content Placeholder 2"/>
          <p:cNvSpPr>
            <a:spLocks noGrp="1"/>
          </p:cNvSpPr>
          <p:nvPr>
            <p:ph idx="1"/>
          </p:nvPr>
        </p:nvSpPr>
        <p:spPr>
          <a:xfrm>
            <a:off x="0" y="836712"/>
            <a:ext cx="9144000" cy="4525963"/>
          </a:xfrm>
        </p:spPr>
        <p:txBody>
          <a:bodyPr>
            <a:normAutofit/>
          </a:bodyPr>
          <a:lstStyle/>
          <a:p>
            <a:pPr fontAlgn="base"/>
            <a:r>
              <a:rPr lang="sr-Latn-RS" sz="2800" dirty="0"/>
              <a:t>O</a:t>
            </a:r>
            <a:r>
              <a:rPr lang="en-GB" sz="2800" dirty="0" err="1"/>
              <a:t>ccurs</a:t>
            </a:r>
            <a:r>
              <a:rPr lang="en-GB" sz="2800" dirty="0"/>
              <a:t> when an athlete ignores the signs of overreaching and continues to train. Many athletes believe that weakness or poor performance signals the need for even harder training, so they continue to push themselves. This only breaks down the body further</a:t>
            </a:r>
            <a:r>
              <a:rPr lang="sr-Cyrl-RS" sz="2800" dirty="0"/>
              <a:t>.</a:t>
            </a:r>
            <a:endParaRPr lang="en-GB" sz="2800" dirty="0"/>
          </a:p>
          <a:p>
            <a:pPr fontAlgn="base"/>
            <a:r>
              <a:rPr lang="en-GB" sz="2800" dirty="0"/>
              <a:t>Full recovery from overtraining is difficult and can require weeks or months of time off from working out</a:t>
            </a:r>
            <a:r>
              <a:rPr lang="sr-Cyrl-RS" sz="2800" dirty="0"/>
              <a:t>.</a:t>
            </a:r>
            <a:endParaRPr lang="en-GB" sz="2800" dirty="0"/>
          </a:p>
        </p:txBody>
      </p:sp>
      <p:pic>
        <p:nvPicPr>
          <p:cNvPr id="4" name="Picture 4" descr="Overreaching vs Over training: How They Affect Your Body and Fitness  Journey - Bodycrafters"/>
          <p:cNvPicPr>
            <a:picLocks noChangeAspect="1" noChangeArrowheads="1"/>
          </p:cNvPicPr>
          <p:nvPr/>
        </p:nvPicPr>
        <p:blipFill>
          <a:blip r:embed="rId2" cstate="print"/>
          <a:srcRect/>
          <a:stretch>
            <a:fillRect/>
          </a:stretch>
        </p:blipFill>
        <p:spPr bwMode="auto">
          <a:xfrm>
            <a:off x="4712185" y="4392488"/>
            <a:ext cx="4431815" cy="2492896"/>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0"/>
            <a:ext cx="8229600" cy="1143000"/>
          </a:xfrm>
        </p:spPr>
        <p:txBody>
          <a:bodyPr/>
          <a:lstStyle/>
          <a:p>
            <a:r>
              <a:rPr lang="sr-Latn-RS" sz="4000" dirty="0"/>
              <a:t>Symptoms</a:t>
            </a:r>
            <a:r>
              <a:rPr lang="sr-Latn-RS" dirty="0"/>
              <a:t> of overtraining</a:t>
            </a:r>
            <a:endParaRPr lang="en-GB" dirty="0"/>
          </a:p>
        </p:txBody>
      </p:sp>
      <p:pic>
        <p:nvPicPr>
          <p:cNvPr id="1028" name="Picture 4" descr="Symptoms of Overtraining – Metrifit Ready to Perform"/>
          <p:cNvPicPr>
            <a:picLocks noChangeAspect="1" noChangeArrowheads="1"/>
          </p:cNvPicPr>
          <p:nvPr/>
        </p:nvPicPr>
        <p:blipFill>
          <a:blip r:embed="rId2" cstate="print"/>
          <a:srcRect t="8470" b="9211"/>
          <a:stretch>
            <a:fillRect/>
          </a:stretch>
        </p:blipFill>
        <p:spPr bwMode="auto">
          <a:xfrm>
            <a:off x="0" y="1556792"/>
            <a:ext cx="9144000" cy="420260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08720"/>
            <a:ext cx="9144000" cy="4525963"/>
          </a:xfrm>
        </p:spPr>
        <p:txBody>
          <a:bodyPr>
            <a:normAutofit fontScale="92500" lnSpcReduction="20000"/>
          </a:bodyPr>
          <a:lstStyle/>
          <a:p>
            <a:pPr fontAlgn="base">
              <a:buNone/>
            </a:pPr>
            <a:r>
              <a:rPr lang="sr-Latn-RS" b="1" dirty="0"/>
              <a:t>	</a:t>
            </a:r>
            <a:r>
              <a:rPr lang="en-GB" sz="3000" b="1" dirty="0"/>
              <a:t>Training-related signs of overtraining</a:t>
            </a:r>
            <a:endParaRPr lang="sr-Cyrl-RS" sz="3000" b="1" dirty="0"/>
          </a:p>
          <a:p>
            <a:pPr fontAlgn="base">
              <a:buNone/>
            </a:pPr>
            <a:endParaRPr lang="en-GB" sz="3000" b="1" dirty="0"/>
          </a:p>
          <a:p>
            <a:pPr fontAlgn="base"/>
            <a:r>
              <a:rPr lang="en-GB" sz="3000" dirty="0"/>
              <a:t>Unusual muscle soreness after a workout, which persists with continued training</a:t>
            </a:r>
          </a:p>
          <a:p>
            <a:pPr fontAlgn="base"/>
            <a:r>
              <a:rPr lang="en-GB" sz="3000" dirty="0"/>
              <a:t>Inability to train or compete at a previously manageable level</a:t>
            </a:r>
          </a:p>
          <a:p>
            <a:pPr fontAlgn="base"/>
            <a:r>
              <a:rPr lang="en-GB" sz="3000" dirty="0"/>
              <a:t>"Heavy" leg muscles, even at lower exercise intensities</a:t>
            </a:r>
          </a:p>
          <a:p>
            <a:pPr fontAlgn="base"/>
            <a:r>
              <a:rPr lang="en-GB" sz="3000" dirty="0"/>
              <a:t>Delays in recovery from training</a:t>
            </a:r>
          </a:p>
          <a:p>
            <a:pPr fontAlgn="base"/>
            <a:r>
              <a:rPr lang="en-GB" sz="3000" dirty="0"/>
              <a:t>Performance plateaus or declines</a:t>
            </a:r>
          </a:p>
          <a:p>
            <a:pPr fontAlgn="base"/>
            <a:r>
              <a:rPr lang="en-GB" sz="3000" dirty="0"/>
              <a:t>Thoughts of skipping or cutting short training sessions</a:t>
            </a:r>
          </a:p>
          <a:p>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80728"/>
            <a:ext cx="8748464" cy="4525963"/>
          </a:xfrm>
        </p:spPr>
        <p:txBody>
          <a:bodyPr>
            <a:normAutofit/>
          </a:bodyPr>
          <a:lstStyle/>
          <a:p>
            <a:pPr fontAlgn="base">
              <a:buNone/>
            </a:pPr>
            <a:r>
              <a:rPr lang="sr-Latn-RS" b="1" dirty="0"/>
              <a:t>	</a:t>
            </a:r>
            <a:r>
              <a:rPr lang="en-GB" sz="2800" b="1" dirty="0"/>
              <a:t>Lifestyle-related signs of overtraining</a:t>
            </a:r>
            <a:endParaRPr lang="sr-Cyrl-RS" sz="2800" b="1" dirty="0"/>
          </a:p>
          <a:p>
            <a:pPr fontAlgn="base">
              <a:buNone/>
            </a:pPr>
            <a:endParaRPr lang="en-GB" sz="2800" b="1" dirty="0"/>
          </a:p>
          <a:p>
            <a:pPr fontAlgn="base"/>
            <a:r>
              <a:rPr lang="en-GB" sz="2800" dirty="0"/>
              <a:t>Prolonged general fatigue</a:t>
            </a:r>
          </a:p>
          <a:p>
            <a:pPr fontAlgn="base"/>
            <a:r>
              <a:rPr lang="en-GB" sz="2800" dirty="0"/>
              <a:t>Increase in tension, depression, anger or confusion</a:t>
            </a:r>
          </a:p>
          <a:p>
            <a:pPr fontAlgn="base"/>
            <a:r>
              <a:rPr lang="en-GB" sz="2800" dirty="0"/>
              <a:t>Inability to relax</a:t>
            </a:r>
          </a:p>
          <a:p>
            <a:pPr fontAlgn="base"/>
            <a:r>
              <a:rPr lang="en-GB" sz="2800" dirty="0"/>
              <a:t>Poor-quality sleep</a:t>
            </a:r>
          </a:p>
          <a:p>
            <a:pPr fontAlgn="base"/>
            <a:r>
              <a:rPr lang="en-GB" sz="2800" dirty="0"/>
              <a:t>Lack of energy, decreased motivation, moodiness</a:t>
            </a:r>
          </a:p>
          <a:p>
            <a:pPr fontAlgn="base"/>
            <a:r>
              <a:rPr lang="en-GB" sz="2800" dirty="0"/>
              <a:t>Not feeling joy from things that were once enjoyable</a:t>
            </a:r>
          </a:p>
          <a:p>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6"/>
            <a:ext cx="8568952" cy="4525963"/>
          </a:xfrm>
        </p:spPr>
        <p:txBody>
          <a:bodyPr/>
          <a:lstStyle/>
          <a:p>
            <a:pPr fontAlgn="base">
              <a:buNone/>
            </a:pPr>
            <a:r>
              <a:rPr lang="sr-Latn-RS" b="1" dirty="0"/>
              <a:t>	</a:t>
            </a:r>
            <a:r>
              <a:rPr lang="en-GB" sz="2800" b="1" dirty="0"/>
              <a:t>Health-related signs of overtraining</a:t>
            </a:r>
            <a:endParaRPr lang="sr-Cyrl-RS" sz="2800" b="1" dirty="0"/>
          </a:p>
          <a:p>
            <a:pPr fontAlgn="base">
              <a:buNone/>
            </a:pPr>
            <a:endParaRPr lang="en-GB" sz="2800" b="1" dirty="0"/>
          </a:p>
          <a:p>
            <a:pPr fontAlgn="base"/>
            <a:r>
              <a:rPr lang="en-GB" sz="2800" dirty="0"/>
              <a:t>Increased occurrences of illness</a:t>
            </a:r>
          </a:p>
          <a:p>
            <a:pPr fontAlgn="base"/>
            <a:r>
              <a:rPr lang="en-GB" sz="2800" dirty="0"/>
              <a:t>Increased blood pressure and at-rest heart</a:t>
            </a:r>
            <a:r>
              <a:rPr lang="sr-Latn-RS" sz="2800" dirty="0"/>
              <a:t> </a:t>
            </a:r>
            <a:r>
              <a:rPr lang="en-GB" sz="2800" dirty="0"/>
              <a:t>rate</a:t>
            </a:r>
          </a:p>
          <a:p>
            <a:pPr fontAlgn="base"/>
            <a:r>
              <a:rPr lang="en-GB" sz="2800" dirty="0"/>
              <a:t>Irregular menstrual cycles; missing periods</a:t>
            </a:r>
          </a:p>
          <a:p>
            <a:pPr fontAlgn="base"/>
            <a:r>
              <a:rPr lang="en-GB" sz="2800" dirty="0"/>
              <a:t>Weight loss; appetite loss</a:t>
            </a:r>
          </a:p>
          <a:p>
            <a:pPr fontAlgn="base"/>
            <a:r>
              <a:rPr lang="en-GB" sz="2800" dirty="0"/>
              <a:t>Constipation; </a:t>
            </a:r>
            <a:r>
              <a:rPr lang="en-GB" sz="2800" dirty="0" err="1"/>
              <a:t>diarrhea</a:t>
            </a:r>
            <a:endParaRPr lang="en-GB" sz="2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8229600" cy="4525963"/>
          </a:xfrm>
        </p:spPr>
        <p:txBody>
          <a:bodyPr>
            <a:normAutofit/>
          </a:bodyPr>
          <a:lstStyle/>
          <a:p>
            <a:pPr>
              <a:buNone/>
            </a:pPr>
            <a:r>
              <a:rPr lang="sr-Latn-RS" dirty="0"/>
              <a:t>	R</a:t>
            </a:r>
            <a:r>
              <a:rPr lang="en-GB" dirty="0" err="1"/>
              <a:t>ecovery</a:t>
            </a:r>
            <a:r>
              <a:rPr lang="en-GB" dirty="0"/>
              <a:t> from overtraining includes:</a:t>
            </a:r>
            <a:endParaRPr lang="sr-Latn-RS" dirty="0"/>
          </a:p>
          <a:p>
            <a:pPr fontAlgn="base"/>
            <a:r>
              <a:rPr lang="en-GB" dirty="0"/>
              <a:t>Rest</a:t>
            </a:r>
          </a:p>
          <a:p>
            <a:pPr fontAlgn="base"/>
            <a:r>
              <a:rPr lang="en-GB" dirty="0"/>
              <a:t>Nutrition</a:t>
            </a:r>
          </a:p>
          <a:p>
            <a:pPr fontAlgn="base"/>
            <a:r>
              <a:rPr lang="en-GB" dirty="0"/>
              <a:t>Mental heath</a:t>
            </a:r>
          </a:p>
          <a:p>
            <a:pPr fontAlgn="base"/>
            <a:r>
              <a:rPr lang="en-GB" dirty="0"/>
              <a:t>Gradual return</a:t>
            </a:r>
          </a:p>
          <a:p>
            <a:pPr>
              <a:buNone/>
            </a:pPr>
            <a:endParaRPr lang="en-GB" dirty="0"/>
          </a:p>
        </p:txBody>
      </p:sp>
      <p:sp>
        <p:nvSpPr>
          <p:cNvPr id="47108" name="AutoShape 4" descr="13-solutions-to-overtraining.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47113" name="Picture 9" descr="C:\Users\user\Desktop\13-solutions-to-overtraining.jpg"/>
          <p:cNvPicPr>
            <a:picLocks noChangeAspect="1" noChangeArrowheads="1"/>
          </p:cNvPicPr>
          <p:nvPr/>
        </p:nvPicPr>
        <p:blipFill>
          <a:blip r:embed="rId2" cstate="print"/>
          <a:srcRect t="4054" b="4054"/>
          <a:stretch>
            <a:fillRect/>
          </a:stretch>
        </p:blipFill>
        <p:spPr bwMode="auto">
          <a:xfrm>
            <a:off x="3203848" y="1124744"/>
            <a:ext cx="5897320" cy="525658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836712"/>
          </a:xfrm>
        </p:spPr>
        <p:txBody>
          <a:bodyPr/>
          <a:lstStyle/>
          <a:p>
            <a:r>
              <a:rPr lang="en-GB" sz="4000" dirty="0"/>
              <a:t>Stress</a:t>
            </a:r>
            <a:endParaRPr lang="en-GB" dirty="0"/>
          </a:p>
        </p:txBody>
      </p:sp>
      <p:sp>
        <p:nvSpPr>
          <p:cNvPr id="3" name="Content Placeholder 2"/>
          <p:cNvSpPr>
            <a:spLocks noGrp="1"/>
          </p:cNvSpPr>
          <p:nvPr>
            <p:ph idx="1"/>
          </p:nvPr>
        </p:nvSpPr>
        <p:spPr>
          <a:xfrm>
            <a:off x="0" y="1052736"/>
            <a:ext cx="6156176" cy="4525963"/>
          </a:xfrm>
        </p:spPr>
        <p:txBody>
          <a:bodyPr>
            <a:noAutofit/>
          </a:bodyPr>
          <a:lstStyle/>
          <a:p>
            <a:r>
              <a:rPr lang="en-GB" sz="2400" dirty="0"/>
              <a:t>can be defined as any type of change that causes physical, emotional, or psychological strain. </a:t>
            </a:r>
            <a:endParaRPr lang="sr-Latn-RS" sz="2400" dirty="0"/>
          </a:p>
          <a:p>
            <a:r>
              <a:rPr lang="en-GB" sz="2400" dirty="0"/>
              <a:t>is your body's response to anything that requires attention or action. </a:t>
            </a:r>
            <a:endParaRPr lang="sr-Latn-RS" sz="2400" dirty="0"/>
          </a:p>
          <a:p>
            <a:r>
              <a:rPr lang="en-GB" sz="2400" dirty="0"/>
              <a:t>Everyone experiences stress to some degree. The way you respond to stress, however, makes a big difference to your overall well-being.</a:t>
            </a:r>
            <a:endParaRPr lang="sr-Latn-RS" sz="2400" dirty="0"/>
          </a:p>
          <a:p>
            <a:r>
              <a:rPr lang="en-GB" sz="2400" dirty="0"/>
              <a:t>Developing a clear understanding of how stress impacts your physical and mental health is important. It's also important to recognize how your mental and physical health affects your stress level.</a:t>
            </a:r>
          </a:p>
        </p:txBody>
      </p:sp>
      <p:pic>
        <p:nvPicPr>
          <p:cNvPr id="21506" name="Picture 2" descr="This Is Your Skin on Stress - The New York Times"/>
          <p:cNvPicPr>
            <a:picLocks noChangeAspect="1" noChangeArrowheads="1"/>
          </p:cNvPicPr>
          <p:nvPr/>
        </p:nvPicPr>
        <p:blipFill>
          <a:blip r:embed="rId2" cstate="print"/>
          <a:srcRect/>
          <a:stretch>
            <a:fillRect/>
          </a:stretch>
        </p:blipFill>
        <p:spPr bwMode="auto">
          <a:xfrm>
            <a:off x="6211492" y="1124744"/>
            <a:ext cx="2932508" cy="314755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80728"/>
          </a:xfrm>
        </p:spPr>
        <p:txBody>
          <a:bodyPr>
            <a:normAutofit/>
          </a:bodyPr>
          <a:lstStyle/>
          <a:p>
            <a:r>
              <a:rPr lang="en-GB" sz="4000" dirty="0"/>
              <a:t>Causes of Stress</a:t>
            </a:r>
          </a:p>
        </p:txBody>
      </p:sp>
      <p:sp>
        <p:nvSpPr>
          <p:cNvPr id="3" name="Content Placeholder 2"/>
          <p:cNvSpPr>
            <a:spLocks noGrp="1"/>
          </p:cNvSpPr>
          <p:nvPr>
            <p:ph idx="1"/>
          </p:nvPr>
        </p:nvSpPr>
        <p:spPr>
          <a:xfrm>
            <a:off x="0" y="980728"/>
            <a:ext cx="9144000" cy="4525963"/>
          </a:xfrm>
        </p:spPr>
        <p:txBody>
          <a:bodyPr>
            <a:noAutofit/>
          </a:bodyPr>
          <a:lstStyle/>
          <a:p>
            <a:pPr fontAlgn="base"/>
            <a:r>
              <a:rPr lang="en-GB" sz="2400" dirty="0"/>
              <a:t>Some of the main sources of stress include work, finances, relationships, parenting, and day-to-day inconveniences</a:t>
            </a:r>
            <a:r>
              <a:rPr lang="sr-Latn-RS" sz="2400" dirty="0"/>
              <a:t>, etc.</a:t>
            </a:r>
          </a:p>
          <a:p>
            <a:pPr fontAlgn="base"/>
            <a:r>
              <a:rPr lang="en-GB" sz="2400" dirty="0"/>
              <a:t>Stress can trigger the body’s response to a perceived threat or danger, known as the </a:t>
            </a:r>
            <a:r>
              <a:rPr lang="en-GB" sz="2400" b="1" dirty="0"/>
              <a:t>fight-or-flight response</a:t>
            </a:r>
            <a:r>
              <a:rPr lang="sr-Latn-RS" sz="2400" b="1" dirty="0"/>
              <a:t> </a:t>
            </a:r>
            <a:r>
              <a:rPr lang="sr-Latn-RS" sz="2400" dirty="0"/>
              <a:t>(</a:t>
            </a:r>
            <a:r>
              <a:rPr lang="en-GB" sz="2400" dirty="0"/>
              <a:t>adrenaline and cortisol</a:t>
            </a:r>
            <a:r>
              <a:rPr lang="sr-Cyrl-RS" sz="2400" dirty="0"/>
              <a:t> </a:t>
            </a:r>
            <a:r>
              <a:rPr lang="en-GB" sz="2400" dirty="0"/>
              <a:t>are released</a:t>
            </a:r>
            <a:r>
              <a:rPr lang="sr-Latn-RS" sz="2400" dirty="0"/>
              <a:t>)</a:t>
            </a:r>
            <a:r>
              <a:rPr lang="en-GB" sz="2400" dirty="0"/>
              <a:t>. This speeds the heart rate, slows digestion, shunts blood flow to major muscle groups, and changes various other autonomic nervous functions, giving the body a burst of energy and strength.</a:t>
            </a:r>
            <a:endParaRPr lang="sr-Latn-RS" sz="2400" dirty="0"/>
          </a:p>
          <a:p>
            <a:pPr fontAlgn="base"/>
            <a:r>
              <a:rPr lang="en-GB" sz="2400" dirty="0"/>
              <a:t>When the perceived threat is gone, systems are designed to return to normal function via the relaxation response.﻿ </a:t>
            </a:r>
            <a:endParaRPr lang="sr-Latn-RS" sz="2400" dirty="0"/>
          </a:p>
          <a:p>
            <a:pPr fontAlgn="base"/>
            <a:endParaRPr lang="en-GB" sz="2400" dirty="0"/>
          </a:p>
          <a:p>
            <a:endParaRPr lang="en-GB" sz="2400" dirty="0"/>
          </a:p>
        </p:txBody>
      </p:sp>
      <p:pic>
        <p:nvPicPr>
          <p:cNvPr id="15362" name="Picture 2" descr="What is Fight-or-Flight Response | Explained in 2 min - YouTube"/>
          <p:cNvPicPr>
            <a:picLocks noChangeAspect="1" noChangeArrowheads="1"/>
          </p:cNvPicPr>
          <p:nvPr/>
        </p:nvPicPr>
        <p:blipFill>
          <a:blip r:embed="rId2" cstate="print"/>
          <a:srcRect l="-12600" t="27000" r="-13398" b="-28787"/>
          <a:stretch>
            <a:fillRect/>
          </a:stretch>
        </p:blipFill>
        <p:spPr bwMode="auto">
          <a:xfrm>
            <a:off x="2411760" y="5085184"/>
            <a:ext cx="4396255" cy="198884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4704"/>
            <a:ext cx="9144000" cy="4525963"/>
          </a:xfrm>
        </p:spPr>
        <p:txBody>
          <a:bodyPr>
            <a:noAutofit/>
          </a:bodyPr>
          <a:lstStyle/>
          <a:p>
            <a:pPr fontAlgn="base"/>
            <a:r>
              <a:rPr lang="sr-Latn-RS" sz="2400" dirty="0"/>
              <a:t>I</a:t>
            </a:r>
            <a:r>
              <a:rPr lang="en-GB" sz="2400" dirty="0"/>
              <a:t>n cases of chronic stress, the relaxation response doesn't occur often enough, and being in a near-constant state of fight-or-flight can cause damage to the body.</a:t>
            </a:r>
            <a:endParaRPr lang="sr-Latn-RS" sz="2400" dirty="0"/>
          </a:p>
          <a:p>
            <a:pPr fontAlgn="base"/>
            <a:r>
              <a:rPr lang="en-GB" sz="2400" dirty="0"/>
              <a:t>Stress can also lead to some unhealthy habits that have a negative impact on your health</a:t>
            </a:r>
            <a:r>
              <a:rPr lang="sr-Latn-RS" sz="2400" dirty="0"/>
              <a:t> (</a:t>
            </a:r>
            <a:r>
              <a:rPr lang="en-GB" sz="2400" dirty="0"/>
              <a:t>many people cope with stress by eating too much or by smoking</a:t>
            </a:r>
            <a:r>
              <a:rPr lang="sr-Latn-RS" sz="2400" dirty="0"/>
              <a:t>)</a:t>
            </a:r>
            <a:r>
              <a:rPr lang="en-GB" sz="2400" dirty="0"/>
              <a:t>. </a:t>
            </a:r>
          </a:p>
          <a:p>
            <a:endParaRPr lang="en-GB" sz="2400" dirty="0"/>
          </a:p>
        </p:txBody>
      </p:sp>
      <p:pic>
        <p:nvPicPr>
          <p:cNvPr id="38914" name="Picture 2" descr="What Causes Stress? - Living In Well Being"/>
          <p:cNvPicPr>
            <a:picLocks noChangeAspect="1" noChangeArrowheads="1"/>
          </p:cNvPicPr>
          <p:nvPr/>
        </p:nvPicPr>
        <p:blipFill>
          <a:blip r:embed="rId2" cstate="print"/>
          <a:srcRect b="8957"/>
          <a:stretch>
            <a:fillRect/>
          </a:stretch>
        </p:blipFill>
        <p:spPr bwMode="auto">
          <a:xfrm>
            <a:off x="2267744" y="3356992"/>
            <a:ext cx="5220072" cy="31683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a:bodyPr>
          <a:lstStyle/>
          <a:p>
            <a:r>
              <a:rPr lang="en-GB" sz="4000" dirty="0"/>
              <a:t>Types of Stress</a:t>
            </a:r>
          </a:p>
        </p:txBody>
      </p:sp>
      <p:sp>
        <p:nvSpPr>
          <p:cNvPr id="3" name="Content Placeholder 2"/>
          <p:cNvSpPr>
            <a:spLocks noGrp="1"/>
          </p:cNvSpPr>
          <p:nvPr>
            <p:ph idx="1"/>
          </p:nvPr>
        </p:nvSpPr>
        <p:spPr>
          <a:xfrm>
            <a:off x="0" y="764704"/>
            <a:ext cx="9144000" cy="4525963"/>
          </a:xfrm>
        </p:spPr>
        <p:txBody>
          <a:bodyPr>
            <a:noAutofit/>
          </a:bodyPr>
          <a:lstStyle/>
          <a:p>
            <a:pPr fontAlgn="base">
              <a:buNone/>
            </a:pPr>
            <a:r>
              <a:rPr lang="sr-Latn-RS" sz="2500" dirty="0"/>
              <a:t>	</a:t>
            </a:r>
            <a:r>
              <a:rPr lang="en-GB" sz="2500" dirty="0"/>
              <a:t>Not all types of stress are harmful or even negative. Some of the different types of stress that you might experience include:</a:t>
            </a:r>
          </a:p>
          <a:p>
            <a:pPr fontAlgn="base"/>
            <a:r>
              <a:rPr lang="en-GB" sz="2500" b="1" dirty="0"/>
              <a:t>Acute stress</a:t>
            </a:r>
            <a:r>
              <a:rPr lang="en-GB" sz="2500" dirty="0"/>
              <a:t>: very short-term type of stress that can either be positive or more distressing</a:t>
            </a:r>
            <a:r>
              <a:rPr lang="sr-Latn-RS" sz="2500" dirty="0"/>
              <a:t> (</a:t>
            </a:r>
            <a:r>
              <a:rPr lang="en-GB" sz="2500" dirty="0"/>
              <a:t>we most often encounter in day-to-day life</a:t>
            </a:r>
            <a:r>
              <a:rPr lang="sr-Latn-RS" sz="2500" dirty="0"/>
              <a:t>)</a:t>
            </a:r>
            <a:endParaRPr lang="en-GB" sz="2500" dirty="0"/>
          </a:p>
          <a:p>
            <a:pPr fontAlgn="base"/>
            <a:r>
              <a:rPr lang="en-GB" sz="2500" b="1" dirty="0"/>
              <a:t>Chronic stress</a:t>
            </a:r>
            <a:r>
              <a:rPr lang="en-GB" sz="2500" dirty="0"/>
              <a:t>: stress that seems never-ending and inescapable, like the stress of a bad marriage or an extremely taxing job; chronic stress can also stem from traumatic experiences and childhood trauma.</a:t>
            </a:r>
          </a:p>
          <a:p>
            <a:endParaRPr lang="en-GB" sz="2500" dirty="0"/>
          </a:p>
        </p:txBody>
      </p:sp>
      <p:pic>
        <p:nvPicPr>
          <p:cNvPr id="4" name="Picture 2" descr="C:\Users\user\Downloads\IMG_5467.PNG"/>
          <p:cNvPicPr>
            <a:picLocks noChangeAspect="1" noChangeArrowheads="1"/>
          </p:cNvPicPr>
          <p:nvPr/>
        </p:nvPicPr>
        <p:blipFill>
          <a:blip r:embed="rId2" cstate="print"/>
          <a:srcRect t="10569"/>
          <a:stretch>
            <a:fillRect/>
          </a:stretch>
        </p:blipFill>
        <p:spPr bwMode="auto">
          <a:xfrm>
            <a:off x="3347864" y="4149080"/>
            <a:ext cx="5364088" cy="249289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ownloads\IMG_5468.JPG"/>
          <p:cNvPicPr>
            <a:picLocks noChangeAspect="1" noChangeArrowheads="1"/>
          </p:cNvPicPr>
          <p:nvPr/>
        </p:nvPicPr>
        <p:blipFill>
          <a:blip r:embed="rId2" cstate="print"/>
          <a:srcRect b="6656"/>
          <a:stretch>
            <a:fillRect/>
          </a:stretch>
        </p:blipFill>
        <p:spPr bwMode="auto">
          <a:xfrm>
            <a:off x="1259632" y="0"/>
            <a:ext cx="6711429" cy="62646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6712"/>
            <a:ext cx="9144000" cy="4525963"/>
          </a:xfrm>
        </p:spPr>
        <p:txBody>
          <a:bodyPr>
            <a:noAutofit/>
          </a:bodyPr>
          <a:lstStyle/>
          <a:p>
            <a:pPr fontAlgn="base"/>
            <a:r>
              <a:rPr lang="en-GB" sz="2500" b="1" dirty="0"/>
              <a:t>Episodic acute stress</a:t>
            </a:r>
            <a:r>
              <a:rPr lang="en-GB" sz="2500" dirty="0"/>
              <a:t>: acute stress that seems to run rampant and be a way of life, creating a life of ongoing distress.</a:t>
            </a:r>
            <a:endParaRPr lang="sr-Latn-RS" sz="2500" dirty="0"/>
          </a:p>
          <a:p>
            <a:pPr fontAlgn="base"/>
            <a:endParaRPr lang="en-GB" sz="2500" dirty="0"/>
          </a:p>
          <a:p>
            <a:pPr fontAlgn="base"/>
            <a:r>
              <a:rPr lang="en-GB" sz="2500" b="1" dirty="0"/>
              <a:t>Eustress</a:t>
            </a:r>
            <a:r>
              <a:rPr lang="en-GB" sz="2500" dirty="0"/>
              <a:t>: fun and exciting. It's known as a positive type of stress that can keep you energized</a:t>
            </a:r>
            <a:r>
              <a:rPr lang="sr-Latn-RS" sz="2500" dirty="0"/>
              <a:t>,</a:t>
            </a:r>
            <a:r>
              <a:rPr lang="en-GB" sz="2500" dirty="0"/>
              <a:t> associated with surges of adrenaline</a:t>
            </a:r>
            <a:r>
              <a:rPr lang="sr-Latn-RS" sz="2500" dirty="0"/>
              <a:t> (</a:t>
            </a:r>
            <a:r>
              <a:rPr lang="en-GB" sz="2500" dirty="0"/>
              <a:t>when you are skiing or racing to meet a deadline</a:t>
            </a:r>
            <a:r>
              <a:rPr lang="sr-Latn-RS" sz="2500" dirty="0"/>
              <a:t>)</a:t>
            </a:r>
            <a:r>
              <a:rPr lang="en-GB" sz="2500" dirty="0"/>
              <a:t>. </a:t>
            </a:r>
          </a:p>
          <a:p>
            <a:endParaRPr lang="en-GB" sz="2500" dirty="0"/>
          </a:p>
        </p:txBody>
      </p:sp>
      <p:pic>
        <p:nvPicPr>
          <p:cNvPr id="4" name="Picture 2" descr="C:\Users\user\Downloads\IMG_5467.PNG"/>
          <p:cNvPicPr>
            <a:picLocks noChangeAspect="1" noChangeArrowheads="1"/>
          </p:cNvPicPr>
          <p:nvPr/>
        </p:nvPicPr>
        <p:blipFill>
          <a:blip r:embed="rId2" cstate="print"/>
          <a:srcRect t="10333"/>
          <a:stretch>
            <a:fillRect/>
          </a:stretch>
        </p:blipFill>
        <p:spPr bwMode="auto">
          <a:xfrm>
            <a:off x="3419872" y="3861048"/>
            <a:ext cx="5364088" cy="249949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rmAutofit/>
          </a:bodyPr>
          <a:lstStyle/>
          <a:p>
            <a:r>
              <a:rPr lang="en-GB" sz="4000" dirty="0"/>
              <a:t>Signs of Stress</a:t>
            </a:r>
          </a:p>
        </p:txBody>
      </p:sp>
      <p:sp>
        <p:nvSpPr>
          <p:cNvPr id="3" name="Content Placeholder 2"/>
          <p:cNvSpPr>
            <a:spLocks noGrp="1"/>
          </p:cNvSpPr>
          <p:nvPr>
            <p:ph idx="1"/>
          </p:nvPr>
        </p:nvSpPr>
        <p:spPr>
          <a:xfrm>
            <a:off x="0" y="1124744"/>
            <a:ext cx="9144000" cy="4525963"/>
          </a:xfrm>
        </p:spPr>
        <p:txBody>
          <a:bodyPr/>
          <a:lstStyle/>
          <a:p>
            <a:pPr fontAlgn="base"/>
            <a:r>
              <a:rPr lang="en-GB" dirty="0"/>
              <a:t>Stress can be short-term or long-term. </a:t>
            </a:r>
            <a:endParaRPr lang="sr-Latn-RS" dirty="0"/>
          </a:p>
          <a:p>
            <a:pPr fontAlgn="base"/>
            <a:r>
              <a:rPr lang="en-GB" dirty="0"/>
              <a:t>Both can lead to a variety of symptoms, but chronic stress can take a serious toll on the body over time and have long-lasting health effects.</a:t>
            </a:r>
          </a:p>
          <a:p>
            <a:endParaRPr lang="en-GB" dirty="0"/>
          </a:p>
        </p:txBody>
      </p:sp>
      <p:pic>
        <p:nvPicPr>
          <p:cNvPr id="20482" name="Picture 2" descr="Nationalhcs - Stress Warning Signs"/>
          <p:cNvPicPr>
            <a:picLocks noChangeAspect="1" noChangeArrowheads="1"/>
          </p:cNvPicPr>
          <p:nvPr/>
        </p:nvPicPr>
        <p:blipFill>
          <a:blip r:embed="rId2" cstate="print"/>
          <a:srcRect/>
          <a:stretch>
            <a:fillRect/>
          </a:stretch>
        </p:blipFill>
        <p:spPr bwMode="auto">
          <a:xfrm>
            <a:off x="4716016" y="3212976"/>
            <a:ext cx="4304185" cy="34290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1086</Words>
  <Application>Microsoft Office PowerPoint</Application>
  <PresentationFormat>On-screen Show (4:3)</PresentationFormat>
  <Paragraphs>116</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The concept of stress and the connection between stress and physical activity</vt:lpstr>
      <vt:lpstr>Stress</vt:lpstr>
      <vt:lpstr>Stress</vt:lpstr>
      <vt:lpstr>Causes of Stress</vt:lpstr>
      <vt:lpstr>PowerPoint Presentation</vt:lpstr>
      <vt:lpstr>Types of Stress</vt:lpstr>
      <vt:lpstr>PowerPoint Presentation</vt:lpstr>
      <vt:lpstr>PowerPoint Presentation</vt:lpstr>
      <vt:lpstr>Signs of Stress</vt:lpstr>
      <vt:lpstr>PowerPoint Presentation</vt:lpstr>
      <vt:lpstr>PowerPoint Presentation</vt:lpstr>
      <vt:lpstr>Stress vs. Anxiety</vt:lpstr>
      <vt:lpstr>PowerPoint Presentation</vt:lpstr>
      <vt:lpstr>PowerPoint Presentation</vt:lpstr>
      <vt:lpstr>PowerPoint Presentation</vt:lpstr>
      <vt:lpstr>PowerPoint Presentation</vt:lpstr>
      <vt:lpstr>Connection between stress and physical activity</vt:lpstr>
      <vt:lpstr>PowerPoint Presentation</vt:lpstr>
      <vt:lpstr>PowerPoint Presentation</vt:lpstr>
      <vt:lpstr>PowerPoint Presentation</vt:lpstr>
      <vt:lpstr>PowerPoint Presentation</vt:lpstr>
      <vt:lpstr>Overreaching  </vt:lpstr>
      <vt:lpstr>Overtraining</vt:lpstr>
      <vt:lpstr>Symptoms of overtraining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Појам стреса и повезаност стреса и физичке активности</dc:title>
  <dc:creator>user</dc:creator>
  <cp:lastModifiedBy>Editor</cp:lastModifiedBy>
  <cp:revision>55</cp:revision>
  <dcterms:created xsi:type="dcterms:W3CDTF">2024-05-17T21:35:26Z</dcterms:created>
  <dcterms:modified xsi:type="dcterms:W3CDTF">2024-05-23T11:13:14Z</dcterms:modified>
</cp:coreProperties>
</file>